
<file path=[Content_Types].xml><?xml version="1.0" encoding="utf-8"?>
<Types xmlns="http://schemas.openxmlformats.org/package/2006/content-types">
  <Default Extension="tmp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3" r:id="rId2"/>
    <p:sldMasterId id="2147483696" r:id="rId3"/>
    <p:sldMasterId id="2147483697" r:id="rId4"/>
    <p:sldMasterId id="2147483698" r:id="rId5"/>
    <p:sldMasterId id="2147483699" r:id="rId6"/>
  </p:sldMasterIdLst>
  <p:sldIdLst>
    <p:sldId id="260" r:id="rId7"/>
    <p:sldId id="271" r:id="rId8"/>
    <p:sldId id="272" r:id="rId9"/>
    <p:sldId id="273" r:id="rId10"/>
    <p:sldId id="274" r:id="rId11"/>
    <p:sldId id="296" r:id="rId12"/>
    <p:sldId id="297" r:id="rId13"/>
    <p:sldId id="281" r:id="rId14"/>
    <p:sldId id="282" r:id="rId15"/>
    <p:sldId id="283" r:id="rId16"/>
    <p:sldId id="284" r:id="rId17"/>
    <p:sldId id="285" r:id="rId18"/>
    <p:sldId id="287" r:id="rId19"/>
    <p:sldId id="288" r:id="rId20"/>
    <p:sldId id="289" r:id="rId21"/>
    <p:sldId id="290" r:id="rId22"/>
    <p:sldId id="291" r:id="rId23"/>
    <p:sldId id="293" r:id="rId24"/>
    <p:sldId id="294" r:id="rId25"/>
    <p:sldId id="295" r:id="rId26"/>
    <p:sldId id="276" r:id="rId27"/>
    <p:sldId id="277" r:id="rId28"/>
    <p:sldId id="278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D2F0DBC-5C04-43B7-8295-B86CBC5062D8}">
          <p14:sldIdLst>
            <p14:sldId id="260"/>
            <p14:sldId id="271"/>
            <p14:sldId id="272"/>
            <p14:sldId id="273"/>
            <p14:sldId id="274"/>
            <p14:sldId id="296"/>
            <p14:sldId id="297"/>
          </p14:sldIdLst>
        </p14:section>
        <p14:section name="Раздел без заголовка" id="{4F080F3D-329F-4E08-AE43-761D21F37D6A}">
          <p14:sldIdLst>
            <p14:sldId id="281"/>
            <p14:sldId id="282"/>
            <p14:sldId id="283"/>
            <p14:sldId id="284"/>
            <p14:sldId id="285"/>
            <p14:sldId id="287"/>
            <p14:sldId id="288"/>
            <p14:sldId id="289"/>
            <p14:sldId id="290"/>
            <p14:sldId id="291"/>
            <p14:sldId id="293"/>
            <p14:sldId id="294"/>
            <p14:sldId id="295"/>
            <p14:sldId id="276"/>
            <p14:sldId id="277"/>
            <p14:sldId id="27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8" y="1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presProps" Target="presProps.xml"/><Relationship Id="rId8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923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41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2279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6880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5450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441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887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7076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7920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4451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899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3927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802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5631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4666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1503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3177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4256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6984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3925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425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12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0126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0823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462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8069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5046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923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3927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0126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6242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7094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305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6242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3502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6853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8248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414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2279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923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3927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012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62425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709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70940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3051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35021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68533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824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4142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22796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923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3927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01265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624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30516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70940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30516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35021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6853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8248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4142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22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350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685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82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917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>
          <p15:clr>
            <a:srgbClr val="F26B43"/>
          </p15:clr>
        </p15:guide>
        <p15:guide id="4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825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>
          <p15:clr>
            <a:srgbClr val="F26B43"/>
          </p15:clr>
        </p15:guide>
        <p15:guide id="4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584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>
          <p15:clr>
            <a:srgbClr val="F26B43"/>
          </p15:clr>
        </p15:guide>
        <p15:guide id="4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917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>
          <p15:clr>
            <a:srgbClr val="F26B43"/>
          </p15:clr>
        </p15:guide>
        <p15:guide id="4" pos="384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917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>
          <p15:clr>
            <a:srgbClr val="F26B43"/>
          </p15:clr>
        </p15:guide>
        <p15:guide id="4" pos="384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999A8DD2-C443-44AD-85B3-4CE72B962C5F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A4FCA09-A334-4A38-8A78-E51DCD588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917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>
          <p15:clr>
            <a:srgbClr val="F26B43"/>
          </p15:clr>
        </p15:guide>
        <p15:guide id="4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1187F7A-920C-B377-65E8-1CF4CBCE3C2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482362" y="5080112"/>
            <a:ext cx="7604383" cy="1658700"/>
          </a:xfrm>
        </p:spPr>
        <p:txBody>
          <a:bodyPr anchor="ctr">
            <a:normAutofit/>
          </a:bodyPr>
          <a:lstStyle/>
          <a:p>
            <a:pPr algn="l"/>
            <a:r>
              <a:rPr lang="ru-RU" sz="3100" dirty="0"/>
              <a:t>Индивидуальный проект на тему </a:t>
            </a:r>
            <a:r>
              <a:rPr lang="ru-RU" sz="3100" dirty="0" smtClean="0"/>
              <a:t>«Омск-литературный город». Экскурсия</a:t>
            </a:r>
            <a:endParaRPr lang="ru-RU" sz="3100" dirty="0"/>
          </a:p>
        </p:txBody>
      </p:sp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7907447" y="5550268"/>
            <a:ext cx="4189262" cy="1500464"/>
          </a:xfrm>
        </p:spPr>
        <p:txBody>
          <a:bodyPr anchor="ctr">
            <a:noAutofit/>
          </a:bodyPr>
          <a:lstStyle/>
          <a:p>
            <a:pPr algn="r">
              <a:lnSpc>
                <a:spcPct val="110000"/>
              </a:lnSpc>
            </a:pPr>
            <a:r>
              <a:rPr lang="ru-RU" sz="1400" b="1" dirty="0"/>
              <a:t>Выполнила: </a:t>
            </a:r>
            <a:r>
              <a:rPr lang="ru-RU" sz="1400" b="1" dirty="0" smtClean="0"/>
              <a:t>Шибаева Яна Денисовна,</a:t>
            </a:r>
            <a:r>
              <a:rPr lang="ru-RU" sz="1400" b="1" dirty="0"/>
              <a:t>
</a:t>
            </a:r>
            <a:r>
              <a:rPr lang="ru-RU" sz="1400" b="1" dirty="0" smtClean="0"/>
              <a:t>обучающаяся 8А </a:t>
            </a:r>
            <a:r>
              <a:rPr lang="ru-RU" sz="1400" b="1" dirty="0"/>
              <a:t>класса
Руководитель: </a:t>
            </a:r>
            <a:r>
              <a:rPr lang="ru-RU" sz="1400" b="1" dirty="0" smtClean="0"/>
              <a:t>Дорошенко Людмила </a:t>
            </a:r>
            <a:r>
              <a:rPr lang="ru-RU" sz="1400" b="1" dirty="0" err="1" smtClean="0"/>
              <a:t>Викторовна,учитель</a:t>
            </a:r>
            <a:r>
              <a:rPr lang="ru-RU" sz="1400" b="1" dirty="0" smtClean="0"/>
              <a:t> </a:t>
            </a:r>
            <a:r>
              <a:rPr lang="ru-RU" sz="1400" b="1" dirty="0"/>
              <a:t>русского языка и
литературы
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298E0A2-6EC9-F52C-D04E-EF1E4DD6D2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54"/>
          <a:stretch/>
        </p:blipFill>
        <p:spPr>
          <a:xfrm>
            <a:off x="0" y="-63034"/>
            <a:ext cx="12549180" cy="502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3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1524000" y="548681"/>
            <a:ext cx="920784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Ул.Спартаковская</a:t>
            </a: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Тарские ворота - ворота,</a:t>
            </a:r>
          </a:p>
          <a:p>
            <a:pPr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через которые Ф.М.Достоевский, будучи</a:t>
            </a:r>
          </a:p>
          <a:p>
            <a:pPr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арестантом, въехал на дорогу, ведущую</a:t>
            </a:r>
          </a:p>
          <a:p>
            <a:pPr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 Омскому острогу.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indent="45085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6081" name="Рисунок 25" descr="105_02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3833" y="2996952"/>
            <a:ext cx="2737993" cy="3643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1524001" y="333958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75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2279577" y="476672"/>
            <a:ext cx="770448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Ул. Спартаковская на пересечение с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ул.Партизанской. Памятник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Ф.М.Достоевскому (автор Сергей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Голованцев). 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5" name="Рисунок 24" descr="105_02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720" y="2852937"/>
            <a:ext cx="4686300" cy="3514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8491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1872772" y="537647"/>
            <a:ext cx="879522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Справа, если стоять лицом к памятнику –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Омский областной военкомат, бывшее 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здание гаупвахты Омской крепости,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где расположена мемориальная доска: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29" name="Рисунок 26" descr="0_75178_5b1ad6e1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9696" y="3019026"/>
            <a:ext cx="5112568" cy="3838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6855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0177" name="Рисунок 29" descr="105_0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9536" y="2492896"/>
            <a:ext cx="2693988" cy="3600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1775521" y="188640"/>
            <a:ext cx="868981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Около музея мы видим баннеры, 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посвященные литераторам, которые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так или иначе соприкоснулись с омской 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землей: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0186" name="Рисунок 31" descr="105_02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5841" y="1916832"/>
            <a:ext cx="2583721" cy="3431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7" name="Рисунок 30" descr="105_02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0136" y="2564904"/>
            <a:ext cx="2537016" cy="3396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676401" y="1963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89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Рисунок 32" descr="105_02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664" y="908720"/>
            <a:ext cx="6097324" cy="4583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027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Рисунок 33" descr="105_02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2064" y="2276872"/>
            <a:ext cx="3111810" cy="4149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25" name="Рисунок 34" descr="105_0247.JPG"/>
          <p:cNvPicPr>
            <a:picLocks noChangeAspect="1" noChangeArrowheads="1"/>
          </p:cNvPicPr>
          <p:nvPr/>
        </p:nvPicPr>
        <p:blipFill rotWithShape="1">
          <a:blip r:embed="rId3" cstate="print"/>
          <a:srcRect l="30326"/>
          <a:stretch/>
        </p:blipFill>
        <p:spPr bwMode="auto">
          <a:xfrm>
            <a:off x="3409025" y="3429000"/>
            <a:ext cx="2467951" cy="2533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1775521" y="277000"/>
            <a:ext cx="848469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Сквер </a:t>
            </a: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около Драматического тетра.</a:t>
            </a:r>
          </a:p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Памятник Достоевскому Ф.М. омского</a:t>
            </a:r>
          </a:p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скульптора Александра Капралова </a:t>
            </a:r>
          </a:p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«Крест несущий».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indent="53975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1524001" y="4996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1524001" y="798778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32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Рисунок 35" descr="105_02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7528" y="2708920"/>
            <a:ext cx="3200400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1" name="Рисунок 36" descr="105_02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7929" y="2564904"/>
            <a:ext cx="4933189" cy="3699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1775521" y="260648"/>
            <a:ext cx="857914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Ул.Тарская</a:t>
            </a: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2/ул.Ленина, 4. Бывшая</a:t>
            </a:r>
          </a:p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мужская гимназия № 19. Где  </a:t>
            </a:r>
          </a:p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свое время учились Р.Рождественский</a:t>
            </a:r>
          </a:p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Л.Мартынов.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indent="53975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1524001" y="29014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85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1524000" y="105599"/>
            <a:ext cx="906921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Ул.Ч.Валиханова</a:t>
            </a: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2, дом где жил Тимофей</a:t>
            </a:r>
          </a:p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Максимович Белозеров, и на котором</a:t>
            </a:r>
          </a:p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впоследствии была установлена </a:t>
            </a:r>
          </a:p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мемориальная таблица с горельефом</a:t>
            </a:r>
          </a:p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писателя (скульптор Федор Бугаенко).</a:t>
            </a:r>
          </a:p>
        </p:txBody>
      </p:sp>
      <p:pic>
        <p:nvPicPr>
          <p:cNvPr id="62465" name="Рисунок 38" descr="pers04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1625" y="3048000"/>
            <a:ext cx="2962275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5630532" y="3140968"/>
            <a:ext cx="503746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5397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Сейчас вокруг дома</a:t>
            </a:r>
          </a:p>
          <a:p>
            <a:pPr indent="5397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забор, а с торцов </a:t>
            </a:r>
          </a:p>
          <a:p>
            <a:pPr indent="5397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здания мемориальной</a:t>
            </a:r>
          </a:p>
          <a:p>
            <a:pPr indent="5397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таблицы не видно.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91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1524001" y="692697"/>
            <a:ext cx="86054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Выводы:</a:t>
            </a:r>
            <a:endParaRPr lang="ru-RU" sz="3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5085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7608" y="3789040"/>
            <a:ext cx="7236296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703512" y="692696"/>
            <a:ext cx="878497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Цели и задачи, поставленные мною перед работой, в рамках учебного исследования достигнуты. Хотя, конечно же, изучить все литературные места нашего города пока не удалось.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91544" y="332656"/>
            <a:ext cx="811864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литературное достояние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Омска будет жить  в наших сердцах!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чем больше людей узнает об этом     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прекрасном культурно-литературном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богатстве, тем больше надежды, что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литературные места восстановят своё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великолепие и продолжат «жить».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омск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3592" y="4057095"/>
            <a:ext cx="7200800" cy="2470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4135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Основная информация 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D4AB5137-54CC-2F32-5C0C-8575E1298C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085" y="1114769"/>
            <a:ext cx="5483352" cy="7366000"/>
          </a:xfrm>
        </p:spPr>
        <p:txBody>
          <a:bodyPr>
            <a:no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 с каждым годом популярность классических произведений всё больше угасает, люди перестают интересоваться литературой и это трагедия для нашего общества. Люди забывают о том, насколько прекрасна литература и всё, что с ней связано. Они проходят мимо значимых скульптур и зданий, не представляя, какая история в них хранится. Но ведь литературные места любого российского города — это частичка всей нашей страны, которая неразрывно связана с ее прошлым. Это места, в которых мы храним память о талантливых поэтах и писателях, где можно проникнуться духом произведений творцов, расширить свой кругозор. Такие места есть и в нашем городе, именно они призваны заинтересовать людей и поселить в их сердцах любовь к нашим гениальным поэтам и писателям. Ведь литература разнообразна, и я считаю, познакомившись поближе с разными её сторонами, можно найти ту, которая оставит отклик в твоём сердце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08B19A-F707-2278-B64C-29BF3D9D129B}"/>
              </a:ext>
            </a:extLst>
          </p:cNvPr>
          <p:cNvSpPr txBox="1"/>
          <p:nvPr/>
        </p:nvSpPr>
        <p:spPr>
          <a:xfrm>
            <a:off x="6187053" y="237606"/>
            <a:ext cx="59705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познакомить жителей и гостей города Омска с литературными местами нашего города, приобщить к литературе и сформировать познавательный интерес к изучению истории родного края, искусства слова, уважительного отношения к истории и культуре нашего города.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119003-955D-B2B7-D18B-6DF8F407E7D2}"/>
              </a:ext>
            </a:extLst>
          </p:cNvPr>
          <p:cNvSpPr txBox="1"/>
          <p:nvPr/>
        </p:nvSpPr>
        <p:spPr>
          <a:xfrm>
            <a:off x="6039388" y="2107341"/>
            <a:ext cx="615261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дачи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Формулирование определения «литературное место», изучив научные и справочные источники, а также ресурсы сети Интернет.</a:t>
            </a:r>
          </a:p>
          <a:p>
            <a:pPr lvl="0"/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Определение видов литературных мест в г. Омске</a:t>
            </a:r>
          </a:p>
          <a:p>
            <a:pPr lvl="0"/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Изучение самых простых и доступных способов ознакомления большого количества людей с литературными местами нашего города, выбор одного из них</a:t>
            </a:r>
          </a:p>
          <a:p>
            <a:pPr lvl="0"/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Составление списка и текста повествования о местах, которые автор внесёт в свой маршрут</a:t>
            </a:r>
          </a:p>
          <a:p>
            <a:pPr lvl="0"/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Составление оптимального маршрута путешествия по ряду литературных мест г. Омска</a:t>
            </a:r>
          </a:p>
          <a:p>
            <a:pPr lvl="0"/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Создание продукта, который будет помогать в ознакомлении жителей и гостей г. Омска с составленным маршрутом по литературным местам</a:t>
            </a:r>
          </a:p>
          <a:p>
            <a:pPr algn="l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5_02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9536" y="2060848"/>
            <a:ext cx="8208912" cy="4154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567608" y="1196753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Город Омск – литературный город!</a:t>
            </a:r>
          </a:p>
        </p:txBody>
      </p:sp>
    </p:spTree>
    <p:extLst>
      <p:ext uri="{BB962C8B-B14F-4D97-AF65-F5344CB8AC3E}">
        <p14:creationId xmlns:p14="http://schemas.microsoft.com/office/powerpoint/2010/main" val="26899202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2CC1E4F-F1F0-B945-BE50-C72A7103E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597A6E-99C4-6465-FF8B-AE3A38D7D3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45" r="16545"/>
          <a:stretch/>
        </p:blipFill>
        <p:spPr>
          <a:xfrm>
            <a:off x="20" y="10"/>
            <a:ext cx="6095979" cy="6857990"/>
          </a:xfrm>
          <a:prstGeom prst="rect">
            <a:avLst/>
          </a:prstGeom>
        </p:spPr>
      </p:pic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7154410" y="834858"/>
            <a:ext cx="4494083" cy="5880865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Буклет готов к печати и последующему распространению между туристами и жителями города, желающими познакомиться с литературными местами нашего города.</a:t>
            </a:r>
          </a:p>
        </p:txBody>
      </p:sp>
    </p:spTree>
    <p:extLst>
      <p:ext uri="{BB962C8B-B14F-4D97-AF65-F5344CB8AC3E}">
        <p14:creationId xmlns:p14="http://schemas.microsoft.com/office/powerpoint/2010/main" val="10915660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999020" y="0"/>
            <a:ext cx="10653578" cy="1132258"/>
          </a:xfrm>
        </p:spPr>
        <p:txBody>
          <a:bodyPr/>
          <a:lstStyle/>
          <a:p>
            <a:r>
              <a:rPr lang="ru-RU" dirty="0"/>
              <a:t>Заключение : </a:t>
            </a:r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3822096" y="113211"/>
            <a:ext cx="8369904" cy="4440944"/>
          </a:xfrm>
        </p:spPr>
        <p:txBody>
          <a:bodyPr>
            <a:noAutofit/>
          </a:bodyPr>
          <a:lstStyle/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реализации проекта по теме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«Омск-литературный город "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успешно достигли поставленных задач. 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целью проекта было познакомить местных жителей и гостей города с его историей и культурным наследием через призму литературы. Мы провели обширное исследование, чтобы отобрать самые значимые и интересные литературные места, связанные с Омском, и разработать маршрут, который позволит погрузиться в мир литературных произведений, прошедших через наш город. 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 включает в себя посещение домов, музеев и памятников, связанных с жизнью и творчеством известных писателей, проживавших или посещавших Омск. Благодаря нашему проекту каждый сможет пройти по стопам писателей и их литературных героев и узнать больше о том, как Омск вдохновлял писателей и влиял на их творчество. 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важных результатов проекта - создание буклета с описанием маршрута и интересных фактов о каждом литературном месте, с чем мы справились. 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Буклет станет незаменимым гидом для всех, кто захочет отправиться в увлекательное путешествие по литературным местам города Омска. Он позволит гостям нашего города и жителям более полно осознать и оценить богатство нашего культурного наследия. 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заключение, проект "Литературные места города Омска" успешно достиг поставленных целей, позволяющих людям познакомиться с историей и культурой нашего города через литературу. Мы надеемся, что наш маршрут и буклет станут важным элементом привлечения туристов и укрепления культурного имиджа Омска.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2CC1E4F-F1F0-B945-BE50-C72A7103E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6096000" y="-1775382"/>
            <a:ext cx="10501288" cy="3269203"/>
          </a:xfrm>
        </p:spPr>
        <p:txBody>
          <a:bodyPr anchor="b">
            <a:normAutofit/>
          </a:bodyPr>
          <a:lstStyle/>
          <a:p>
            <a:r>
              <a:rPr lang="ru-RU" dirty="0"/>
              <a:t>Спасибо за внимание ;)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9425F7-3F43-9ACE-1557-6B23AC633B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46" r="7546"/>
          <a:stretch/>
        </p:blipFill>
        <p:spPr>
          <a:xfrm>
            <a:off x="20" y="10"/>
            <a:ext cx="6095979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90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2CC1E4F-F1F0-B945-BE50-C72A7103E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6095999" y="-1197062"/>
            <a:ext cx="5805321" cy="2146300"/>
          </a:xfrm>
        </p:spPr>
        <p:txBody>
          <a:bodyPr anchor="b">
            <a:normAutofit/>
          </a:bodyPr>
          <a:lstStyle/>
          <a:p>
            <a:r>
              <a:rPr lang="ru-RU" dirty="0"/>
              <a:t>Практическая значимость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594C29-5A22-FF47-555F-DF63F5D869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57" r="20357"/>
          <a:stretch/>
        </p:blipFill>
        <p:spPr>
          <a:xfrm>
            <a:off x="20" y="10"/>
            <a:ext cx="6095979" cy="6857990"/>
          </a:xfrm>
          <a:prstGeom prst="rect">
            <a:avLst/>
          </a:prstGeom>
        </p:spPr>
      </p:pic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6459349" y="718419"/>
            <a:ext cx="5805321" cy="4704966"/>
          </a:xfrm>
        </p:spPr>
        <p:txBody>
          <a:bodyPr>
            <a:normAutofit fontScale="25000" lnSpcReduction="20000"/>
          </a:bodyPr>
          <a:lstStyle/>
          <a:p>
            <a:pPr marL="0" lvl="0" indent="0">
              <a:lnSpc>
                <a:spcPct val="110000"/>
              </a:lnSpc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Путеводитель по литературным местам города Омска имеет несколько практических значений.</a:t>
            </a:r>
          </a:p>
          <a:p>
            <a:pPr lvl="0">
              <a:lnSpc>
                <a:spcPct val="11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туристов и повышение привлекательности города. Буклет может привлечь людей, интересующихся литературой, и стать дополнительным мотивом для посещения Омска. Экскурсии по литературным местам могут привлечь туристов и способствовать развитию туристической отрасли.</a:t>
            </a:r>
          </a:p>
          <a:p>
            <a:pPr lvl="0">
              <a:lnSpc>
                <a:spcPct val="11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Популяризация литературного наследия города. Буклет позволяет рассказать о литературных достопримечательностях Омска. Туристы, ознакомившись с буклетом, могут узнать о писателях, чьи имена связанны с городом, и их произведениях.</a:t>
            </a:r>
          </a:p>
          <a:p>
            <a:pPr lvl="0">
              <a:lnSpc>
                <a:spcPct val="11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ценность. Буклет может стать полезным в учебных заведениях, где занимаются изучением литературы. Ученики и студенты смогут использовать буклет в качестве дополнительной информации для углубленного изучения литературных произведений и связанных с ними мест.</a:t>
            </a:r>
          </a:p>
          <a:p>
            <a:pPr lvl="0">
              <a:lnSpc>
                <a:spcPct val="11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памятных впечатлений. Специально организованные экскурсии по литературным местам могут создать особые впечатления у туристов и жителей города. Буклет может зрительно оформить маршруты, раскрыть интересные факты и истории, которые помогут посетителям проникнуться атмосферой и значимостью литературных мест.</a:t>
            </a:r>
          </a:p>
          <a:p>
            <a:pPr marL="0" lvl="0" indent="0">
              <a:lnSpc>
                <a:spcPct val="110000"/>
              </a:lnSpc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целом, практическая значимость буклета с экскурсионными маршрутами по литературным местам города Омска заключается в привлечении туристов, популяризации литературного наследия, образовательной ценности и создании памятных впечатлений.</a:t>
            </a:r>
          </a:p>
          <a:p>
            <a:pPr>
              <a:lnSpc>
                <a:spcPct val="110000"/>
              </a:lnSpc>
            </a:pPr>
            <a:endParaRPr lang="ru-RU" sz="700" dirty="0"/>
          </a:p>
        </p:txBody>
      </p:sp>
    </p:spTree>
    <p:extLst>
      <p:ext uri="{BB962C8B-B14F-4D97-AF65-F5344CB8AC3E}">
        <p14:creationId xmlns:p14="http://schemas.microsoft.com/office/powerpoint/2010/main" val="478370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612649" y="183775"/>
            <a:ext cx="10653578" cy="1132258"/>
          </a:xfrm>
        </p:spPr>
        <p:txBody>
          <a:bodyPr/>
          <a:lstStyle/>
          <a:p>
            <a:r>
              <a:rPr lang="ru-RU" dirty="0"/>
              <a:t>Основная часть </a:t>
            </a:r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0" y="749904"/>
            <a:ext cx="7866112" cy="3362477"/>
          </a:xfrm>
        </p:spPr>
        <p:txBody>
          <a:bodyPr>
            <a:noAutofit/>
          </a:bodyPr>
          <a:lstStyle/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составления целей и задач я преступила к создание экскурсионного буклета с маршрутом по литературным  местам нашего города. Для создания буклета я исследовала и изучила литературную историю города Омска, в книгах и на электронных ресурсах. Это включало в себя анализ исторических документов, биографий авторов, литературных произведений, связанных с Омском. Далее я определила ключевые литературные места города Омска. И на основе полученной информации выделил наиболее значимые и интересные места, связанные с писателями, поэтами или их произведениями. Я выбрала в свой маршрут такие места как Библиотека им. Л. Мартынова, Дом Мартынова, аллея Литераторов, алея им. Рериха, Дом в котором состоялся дебют поэта Васильева Павла Николаевча, музей им. Достоевского, Памятник Достоевскому, Тарские ворота, Памятник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Достоевскому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"Крест несущий",  кинотеатр Маяковский и библиотека им. А. С. Пушкина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F7FA85-89F9-DC70-99B8-A0B3EE37E6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6" r="29574"/>
          <a:stretch/>
        </p:blipFill>
        <p:spPr>
          <a:xfrm>
            <a:off x="8478761" y="0"/>
            <a:ext cx="3745137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2CC1E4F-F1F0-B945-BE50-C72A7103E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7069526" y="24888"/>
            <a:ext cx="5048284" cy="9766615"/>
          </a:xfrm>
        </p:spPr>
        <p:txBody>
          <a:bodyPr>
            <a:normAutofit/>
          </a:bodyPr>
          <a:lstStyle/>
          <a:p>
            <a:pPr lvl="0">
              <a:lnSpc>
                <a:spcPct val="110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прошлого шага  я подготовила маршрут, определив последовательность посещения литературных мест, разработав оптимальную длину и продолжительность маршрута, а также ознакомившись с доступными транспортными средствами для его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прохождения.В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приложение карт я отметила все литературные места, которые нужно посетить и проложил между ними наиболее лёгкий маршрут. (Приложение 1) Создала интерактивную карту с отмеченными местами на маршруте и краткой информацией о них. Преобразовала ссылку в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qr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-код (Приложение 2) для большего удобства перехода к карте 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распространения.Далее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собрала дополнительные исторические сведения про каждое место остановки на маршруте</a:t>
            </a:r>
            <a:r>
              <a:rPr lang="ru-RU" sz="1800" dirty="0"/>
              <a:t>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DC777F-8863-2E04-E28A-34D3D4FA4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56" y="4252762"/>
            <a:ext cx="2630696" cy="260523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FD4B7E-9944-7E2D-29E3-4C044F9B2A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069526" cy="4252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264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Библиотека им. Р. Рождественского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837" y="1808049"/>
            <a:ext cx="3044958" cy="265741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52" y="1905633"/>
            <a:ext cx="7625285" cy="304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08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«Аллея   литераторов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925" y="1149343"/>
            <a:ext cx="3592917" cy="26946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263" y="3071674"/>
            <a:ext cx="5221365" cy="39160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81" y="1307715"/>
            <a:ext cx="3381754" cy="253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762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1524000" y="277000"/>
            <a:ext cx="840813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</a:t>
            </a: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Красный Путь, 11. Государственная</a:t>
            </a:r>
          </a:p>
          <a:p>
            <a:pPr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научная библиотека им. Пушкина А.С.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indent="45085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3489" name="Рисунок 20" descr="105_02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1544" y="1772816"/>
            <a:ext cx="4968552" cy="3376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1524001" y="345388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pic>
        <p:nvPicPr>
          <p:cNvPr id="63492" name="Рисунок 21" descr="105_02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9976" y="3356992"/>
            <a:ext cx="4419600" cy="3314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861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1112372" y="548680"/>
            <a:ext cx="955562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так выглядела Библиотека им. Пушкина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А.С. в 1983 году. И находилась она  напротив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Музыкального театра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4513" name="Рисунок 23" descr="ee3iyqc2k23j7wj9f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3592" y="2492896"/>
            <a:ext cx="6912768" cy="4106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683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nillaVTI">
  <a:themeElements>
    <a:clrScheme name="AnalogousFromRegularSeedRightStep">
      <a:dk1>
        <a:srgbClr val="000000"/>
      </a:dk1>
      <a:lt1>
        <a:srgbClr val="FFFFFF"/>
      </a:lt1>
      <a:dk2>
        <a:srgbClr val="28311C"/>
      </a:dk2>
      <a:lt2>
        <a:srgbClr val="F0F2F3"/>
      </a:lt2>
      <a:accent1>
        <a:srgbClr val="C38D4D"/>
      </a:accent1>
      <a:accent2>
        <a:srgbClr val="A9A538"/>
      </a:accent2>
      <a:accent3>
        <a:srgbClr val="86AE44"/>
      </a:accent3>
      <a:accent4>
        <a:srgbClr val="53B13B"/>
      </a:accent4>
      <a:accent5>
        <a:srgbClr val="48B65F"/>
      </a:accent5>
      <a:accent6>
        <a:srgbClr val="3BB185"/>
      </a:accent6>
      <a:hlink>
        <a:srgbClr val="437CC0"/>
      </a:hlink>
      <a:folHlink>
        <a:srgbClr val="7F7F7F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54D376C6-1C9B-4C6B-8F3C-483BB307BB05}" vid="{7690D8A9-C071-45EF-BA7A-F7FA9779B11D}"/>
    </a:ext>
  </a:extLst>
</a:theme>
</file>

<file path=ppt/theme/theme2.xml><?xml version="1.0" encoding="utf-8"?>
<a:theme xmlns:a="http://schemas.openxmlformats.org/drawingml/2006/main" name="VanillaVTI">
  <a:themeElements>
    <a:clrScheme name="AnalogousFromLightSeedRightStep">
      <a:dk1>
        <a:srgbClr val="000000"/>
      </a:dk1>
      <a:lt1>
        <a:srgbClr val="FFFFFF"/>
      </a:lt1>
      <a:dk2>
        <a:srgbClr val="243841"/>
      </a:dk2>
      <a:lt2>
        <a:srgbClr val="E8E4E2"/>
      </a:lt2>
      <a:accent1>
        <a:srgbClr val="4BADD7"/>
      </a:accent1>
      <a:accent2>
        <a:srgbClr val="5E81DB"/>
      </a:accent2>
      <a:accent3>
        <a:srgbClr val="897BE1"/>
      </a:accent3>
      <a:accent4>
        <a:srgbClr val="A25EDB"/>
      </a:accent4>
      <a:accent5>
        <a:srgbClr val="DE7BE1"/>
      </a:accent5>
      <a:accent6>
        <a:srgbClr val="DB5EAB"/>
      </a:accent6>
      <a:hlink>
        <a:srgbClr val="A97660"/>
      </a:hlink>
      <a:folHlink>
        <a:srgbClr val="7F7F7F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54D376C6-1C9B-4C6B-8F3C-483BB307BB05}" vid="{7690D8A9-C071-45EF-BA7A-F7FA9779B11D}"/>
    </a:ext>
  </a:extLst>
</a:theme>
</file>

<file path=ppt/theme/theme3.xml><?xml version="1.0" encoding="utf-8"?>
<a:theme xmlns:a="http://schemas.openxmlformats.org/drawingml/2006/main" name="VanillaVTI">
  <a:themeElements>
    <a:clrScheme name="AnalogousFromDarkSeedLeftStep">
      <a:dk1>
        <a:srgbClr val="000000"/>
      </a:dk1>
      <a:lt1>
        <a:srgbClr val="FFFFFF"/>
      </a:lt1>
      <a:dk2>
        <a:srgbClr val="251A2F"/>
      </a:dk2>
      <a:lt2>
        <a:srgbClr val="F0F3F3"/>
      </a:lt2>
      <a:accent1>
        <a:srgbClr val="DF3158"/>
      </a:accent1>
      <a:accent2>
        <a:srgbClr val="CD1F8F"/>
      </a:accent2>
      <a:accent3>
        <a:srgbClr val="D431DF"/>
      </a:accent3>
      <a:accent4>
        <a:srgbClr val="7A1FCD"/>
      </a:accent4>
      <a:accent5>
        <a:srgbClr val="4331DF"/>
      </a:accent5>
      <a:accent6>
        <a:srgbClr val="1F55CD"/>
      </a:accent6>
      <a:hlink>
        <a:srgbClr val="7354C6"/>
      </a:hlink>
      <a:folHlink>
        <a:srgbClr val="7F7F7F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54D376C6-1C9B-4C6B-8F3C-483BB307BB05}" vid="{7690D8A9-C071-45EF-BA7A-F7FA9779B11D}"/>
    </a:ext>
  </a:extLst>
</a:theme>
</file>

<file path=ppt/theme/theme4.xml><?xml version="1.0" encoding="utf-8"?>
<a:theme xmlns:a="http://schemas.openxmlformats.org/drawingml/2006/main" name="VanillaVTI">
  <a:themeElements>
    <a:clrScheme name="AnalogousFromRegularSeedRightStep">
      <a:dk1>
        <a:srgbClr val="000000"/>
      </a:dk1>
      <a:lt1>
        <a:srgbClr val="FFFFFF"/>
      </a:lt1>
      <a:dk2>
        <a:srgbClr val="28311C"/>
      </a:dk2>
      <a:lt2>
        <a:srgbClr val="F0F2F3"/>
      </a:lt2>
      <a:accent1>
        <a:srgbClr val="C38D4D"/>
      </a:accent1>
      <a:accent2>
        <a:srgbClr val="A9A538"/>
      </a:accent2>
      <a:accent3>
        <a:srgbClr val="86AE44"/>
      </a:accent3>
      <a:accent4>
        <a:srgbClr val="53B13B"/>
      </a:accent4>
      <a:accent5>
        <a:srgbClr val="48B65F"/>
      </a:accent5>
      <a:accent6>
        <a:srgbClr val="3BB185"/>
      </a:accent6>
      <a:hlink>
        <a:srgbClr val="437CC0"/>
      </a:hlink>
      <a:folHlink>
        <a:srgbClr val="7F7F7F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54D376C6-1C9B-4C6B-8F3C-483BB307BB05}" vid="{7690D8A9-C071-45EF-BA7A-F7FA9779B11D}"/>
    </a:ext>
  </a:extLst>
</a:theme>
</file>

<file path=ppt/theme/theme5.xml><?xml version="1.0" encoding="utf-8"?>
<a:theme xmlns:a="http://schemas.openxmlformats.org/drawingml/2006/main" name="VanillaVTI">
  <a:themeElements>
    <a:clrScheme name="AnalogousFromRegularSeedRightStep">
      <a:dk1>
        <a:srgbClr val="000000"/>
      </a:dk1>
      <a:lt1>
        <a:srgbClr val="FFFFFF"/>
      </a:lt1>
      <a:dk2>
        <a:srgbClr val="28311C"/>
      </a:dk2>
      <a:lt2>
        <a:srgbClr val="F0F2F3"/>
      </a:lt2>
      <a:accent1>
        <a:srgbClr val="C38D4D"/>
      </a:accent1>
      <a:accent2>
        <a:srgbClr val="A9A538"/>
      </a:accent2>
      <a:accent3>
        <a:srgbClr val="86AE44"/>
      </a:accent3>
      <a:accent4>
        <a:srgbClr val="53B13B"/>
      </a:accent4>
      <a:accent5>
        <a:srgbClr val="48B65F"/>
      </a:accent5>
      <a:accent6>
        <a:srgbClr val="3BB185"/>
      </a:accent6>
      <a:hlink>
        <a:srgbClr val="437CC0"/>
      </a:hlink>
      <a:folHlink>
        <a:srgbClr val="7F7F7F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54D376C6-1C9B-4C6B-8F3C-483BB307BB05}" vid="{7690D8A9-C071-45EF-BA7A-F7FA9779B11D}"/>
    </a:ext>
  </a:extLst>
</a:theme>
</file>

<file path=ppt/theme/theme6.xml><?xml version="1.0" encoding="utf-8"?>
<a:theme xmlns:a="http://schemas.openxmlformats.org/drawingml/2006/main" name="VanillaVTI">
  <a:themeElements>
    <a:clrScheme name="AnalogousFromRegularSeedRightStep">
      <a:dk1>
        <a:srgbClr val="000000"/>
      </a:dk1>
      <a:lt1>
        <a:srgbClr val="FFFFFF"/>
      </a:lt1>
      <a:dk2>
        <a:srgbClr val="28311C"/>
      </a:dk2>
      <a:lt2>
        <a:srgbClr val="F0F2F3"/>
      </a:lt2>
      <a:accent1>
        <a:srgbClr val="C38D4D"/>
      </a:accent1>
      <a:accent2>
        <a:srgbClr val="A9A538"/>
      </a:accent2>
      <a:accent3>
        <a:srgbClr val="86AE44"/>
      </a:accent3>
      <a:accent4>
        <a:srgbClr val="53B13B"/>
      </a:accent4>
      <a:accent5>
        <a:srgbClr val="48B65F"/>
      </a:accent5>
      <a:accent6>
        <a:srgbClr val="3BB185"/>
      </a:accent6>
      <a:hlink>
        <a:srgbClr val="437CC0"/>
      </a:hlink>
      <a:folHlink>
        <a:srgbClr val="7F7F7F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54D376C6-1C9B-4C6B-8F3C-483BB307BB05}" vid="{7690D8A9-C071-45EF-BA7A-F7FA9779B11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1183</Words>
  <Application>Microsoft Office PowerPoint</Application>
  <PresentationFormat>Широкоэкранный</PresentationFormat>
  <Paragraphs>81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Arial</vt:lpstr>
      <vt:lpstr>Calibri</vt:lpstr>
      <vt:lpstr>Neue Haas Grotesk Text Pro</vt:lpstr>
      <vt:lpstr>Times New Roman</vt:lpstr>
      <vt:lpstr>VanillaVTI</vt:lpstr>
      <vt:lpstr>VanillaVTI</vt:lpstr>
      <vt:lpstr>VanillaVTI</vt:lpstr>
      <vt:lpstr>VanillaVTI</vt:lpstr>
      <vt:lpstr>VanillaVTI</vt:lpstr>
      <vt:lpstr>VanillaVTI</vt:lpstr>
      <vt:lpstr>Индивидуальный проект на тему «Омск-литературный город». Экскурсия</vt:lpstr>
      <vt:lpstr>Основная информация </vt:lpstr>
      <vt:lpstr>Практическая значимость</vt:lpstr>
      <vt:lpstr>Основная часть </vt:lpstr>
      <vt:lpstr>Презентация PowerPoint</vt:lpstr>
      <vt:lpstr>Библиотека им. Р. Рождественского</vt:lpstr>
      <vt:lpstr>«Аллея   литераторов»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 : </vt:lpstr>
      <vt:lpstr>Спасибо за внимание ;)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Индивидуальный проект на тему «Литературные места города Омска»</dc:title>
  <dc:creator>Гостевой пользователь</dc:creator>
  <cp:lastModifiedBy>PC</cp:lastModifiedBy>
  <cp:revision>7</cp:revision>
  <dcterms:created xsi:type="dcterms:W3CDTF">2024-02-06T03:51:55Z</dcterms:created>
  <dcterms:modified xsi:type="dcterms:W3CDTF">2025-01-30T09:07:59Z</dcterms:modified>
</cp:coreProperties>
</file>