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9" r:id="rId1"/>
  </p:sldMasterIdLst>
  <p:notesMasterIdLst>
    <p:notesMasterId r:id="rId13"/>
  </p:notesMasterIdLst>
  <p:sldIdLst>
    <p:sldId id="257" r:id="rId2"/>
    <p:sldId id="270" r:id="rId3"/>
    <p:sldId id="259" r:id="rId4"/>
    <p:sldId id="261" r:id="rId5"/>
    <p:sldId id="271" r:id="rId6"/>
    <p:sldId id="272" r:id="rId7"/>
    <p:sldId id="262" r:id="rId8"/>
    <p:sldId id="263" r:id="rId9"/>
    <p:sldId id="264" r:id="rId10"/>
    <p:sldId id="265" r:id="rId11"/>
    <p:sldId id="273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14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159560256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159560256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159560256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159560256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870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SLIDES_API1595602566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SLIDES_API1595602566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SLIDES_API1595602566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SLIDES_API1595602566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SLIDES_API1595602566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SLIDES_API1595602566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SLIDES_API1595602566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SLIDES_API1595602566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SLIDES_API1595602566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SLIDES_API1595602566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SLIDES_API1595602566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SLIDES_API1595602566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159560256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159560256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354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577850"/>
            <a:ext cx="8086725" cy="2514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3155157"/>
            <a:ext cx="6921151" cy="123444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923F103-BC34-4FE4-A40E-EDDEECFDA5D0}" type="datetimeFigureOut">
              <a:rPr lang="en-US" smtClean="0"/>
              <a:pPr/>
              <a:t>12/9/2024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4342826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8502855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521494"/>
            <a:ext cx="1971675" cy="36004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535782"/>
            <a:ext cx="5800725" cy="40505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3555715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0905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2267791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575564"/>
            <a:ext cx="8085582" cy="2516886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3153157"/>
            <a:ext cx="6919722" cy="12344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5830941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498601"/>
            <a:ext cx="3497580" cy="282549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498601"/>
            <a:ext cx="3497580" cy="282549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4986089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30350"/>
            <a:ext cx="3497580" cy="54255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064813"/>
            <a:ext cx="3497580" cy="24003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1528826"/>
            <a:ext cx="3497580" cy="541782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063243"/>
            <a:ext cx="3497580" cy="24003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279977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5711572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4485552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406712"/>
            <a:ext cx="2537460" cy="144018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571500"/>
            <a:ext cx="4572000" cy="3429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1883860"/>
            <a:ext cx="2548890" cy="234524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0614157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4064001"/>
            <a:ext cx="8085582" cy="459962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3998214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4432301"/>
            <a:ext cx="6922008" cy="40005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35E72C73-2D91-4E12-BA25-F0AA0C03599B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07682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rgbClr val="B5DFE8"/>
            </a:gs>
            <a:gs pos="0">
              <a:schemeClr val="accent6">
                <a:lumMod val="60000"/>
                <a:lumOff val="40000"/>
              </a:schemeClr>
            </a:gs>
            <a:gs pos="3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374650"/>
            <a:ext cx="8079581" cy="1243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08760"/>
            <a:ext cx="8065294" cy="2824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4809335"/>
            <a:ext cx="308610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12/9/2024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4916023"/>
            <a:ext cx="377190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4407310"/>
            <a:ext cx="2194560" cy="10477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4578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rgbClr val="B5DFE8"/>
            </a:gs>
            <a:gs pos="30000">
              <a:schemeClr val="accent6">
                <a:lumMod val="60000"/>
                <a:lumOff val="40000"/>
              </a:schemeClr>
            </a:gs>
            <a:gs pos="92000">
              <a:schemeClr val="tx1">
                <a:lumMod val="50000"/>
                <a:lumOff val="50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642714" y="1565763"/>
            <a:ext cx="8104094" cy="11864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Великой Отечественной войны на культуру и искусство города Омска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80" y="174662"/>
            <a:ext cx="1044538" cy="1044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5444" y="367553"/>
            <a:ext cx="5397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БОУ г. Омска «Средняя общеобразовательная школа №82»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5341" y="3567953"/>
            <a:ext cx="332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ученицы 6Г класса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Ринк Алена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Проклушина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Елизавета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Майлобаева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>
            <a:spLocks noGrp="1"/>
          </p:cNvSpPr>
          <p:nvPr>
            <p:ph type="title"/>
          </p:nvPr>
        </p:nvSpPr>
        <p:spPr>
          <a:xfrm>
            <a:off x="383418" y="20388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Документальное наследие: источники информации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Google Shape;123;p22"/>
          <p:cNvSpPr txBox="1">
            <a:spLocks noGrp="1"/>
          </p:cNvSpPr>
          <p:nvPr>
            <p:ph type="sldNum" idx="12"/>
          </p:nvPr>
        </p:nvSpPr>
        <p:spPr>
          <a:xfrm>
            <a:off x="7673790" y="4262957"/>
            <a:ext cx="1470210" cy="9054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 dirty="0"/>
          </a:p>
        </p:txBody>
      </p:sp>
      <p:pic>
        <p:nvPicPr>
          <p:cNvPr id="3074" name="Picture 2" descr="Выпускники архивных курсо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78"/>
          <a:stretch/>
        </p:blipFill>
        <p:spPr bwMode="auto">
          <a:xfrm>
            <a:off x="1043038" y="876722"/>
            <a:ext cx="3461444" cy="188196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038" y="2801000"/>
            <a:ext cx="3461444" cy="22948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6094" y="1017725"/>
            <a:ext cx="2883500" cy="39095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rgbClr val="B5DFE8"/>
            </a:gs>
            <a:gs pos="30000">
              <a:schemeClr val="accent6">
                <a:lumMod val="60000"/>
                <a:lumOff val="40000"/>
              </a:schemeClr>
            </a:gs>
            <a:gs pos="92000">
              <a:schemeClr val="tx1">
                <a:lumMod val="50000"/>
                <a:lumOff val="50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642714" y="1565763"/>
            <a:ext cx="8104094" cy="11864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Великой Отечественной войны на культуру и искусство города Омска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80" y="174662"/>
            <a:ext cx="1044538" cy="1044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5444" y="367553"/>
            <a:ext cx="5397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БОУ г. Омска «Средняя общеобразовательная школа №82»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5341" y="3567953"/>
            <a:ext cx="332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ученицы 6Г класса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Варакина Анна</a:t>
            </a: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Проклушина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Елизавета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Майлобаева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77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rgbClr val="B5DFE8"/>
            </a:gs>
            <a:gs pos="30000">
              <a:schemeClr val="accent6">
                <a:lumMod val="60000"/>
                <a:lumOff val="40000"/>
              </a:schemeClr>
            </a:gs>
            <a:gs pos="92000">
              <a:schemeClr val="tx1">
                <a:lumMod val="50000"/>
                <a:lumOff val="50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344159" cy="5052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11700" y="944140"/>
            <a:ext cx="8520600" cy="8726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влияние войны на художественную жизнь Омска, выявить изменения в культуре и искусстве в условиях военного времени.</a:t>
            </a:r>
            <a:endParaRPr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311700" y="1897458"/>
            <a:ext cx="870945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источники о культурной жизни Омска в годы войны.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художественных коллективов и музеев.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искусства в поддержании морального духа населения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отчет о результатах исследования.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25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1"/>
          </p:nvPr>
        </p:nvSpPr>
        <p:spPr>
          <a:xfrm>
            <a:off x="311700" y="1162352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нашего исследования обусловлена недостатком систематических исследований, посвященных влиянию войны на культурную жизнь Омска. Несмотря на то, что многие города России пережили схожие процессы, Омск остается относительно малоизученным в этом контексте. </a:t>
            </a:r>
            <a:endParaRPr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Google Shape;81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1066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войны на культурные учреждения Омска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 dirty="0"/>
          </a:p>
        </p:txBody>
      </p:sp>
      <p:pic>
        <p:nvPicPr>
          <p:cNvPr id="1026" name="Picture 2" descr="drama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27" y="1641889"/>
            <a:ext cx="4331996" cy="275081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6484" y="1059182"/>
            <a:ext cx="4000324" cy="25267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493057" y="4392707"/>
            <a:ext cx="3647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Омский академический театр драмы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1657" y="3585882"/>
            <a:ext cx="40699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Омский государственный театр куклы, актёра, маски «Арлекин»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588" y="239854"/>
            <a:ext cx="8520600" cy="572700"/>
          </a:xfrm>
        </p:spPr>
        <p:txBody>
          <a:bodyPr>
            <a:normAutofit/>
          </a:bodyPr>
          <a:lstStyle/>
          <a:p>
            <a:pPr algn="ctr"/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войны на культурные учреждения Омска</a:t>
            </a:r>
            <a:endParaRPr lang="ru-RU" sz="2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>
            <a:normAutofit fontScale="250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" y="891668"/>
            <a:ext cx="3832413" cy="266345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323940" y="3634235"/>
            <a:ext cx="37370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Омская государственная областная научная библиотека </a:t>
            </a:r>
            <a:r>
              <a:rPr lang="ru-RU" b="1" dirty="0" smtClean="0"/>
              <a:t>имени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А. С. Пушкина</a:t>
            </a:r>
          </a:p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494" y="1171829"/>
            <a:ext cx="4300314" cy="323737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4167055" y="4409205"/>
            <a:ext cx="457975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Омский государственный историко-краеведческий музей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85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50893"/>
            <a:ext cx="8520600" cy="572700"/>
          </a:xfrm>
        </p:spPr>
        <p:txBody>
          <a:bodyPr>
            <a:normAutofit/>
          </a:bodyPr>
          <a:lstStyle/>
          <a:p>
            <a:pPr algn="ctr"/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войны на культурные учреждения Омска</a:t>
            </a:r>
            <a:endParaRPr lang="ru-RU" sz="2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>
            <a:normAutofit fontScale="250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00" y="1037224"/>
            <a:ext cx="4447589" cy="304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639014" y="4104723"/>
            <a:ext cx="356543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Омский областной музей изобразительных искусств имени М.А. Врубеля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267" y="1037224"/>
            <a:ext cx="3672056" cy="258855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5397877" y="3611895"/>
            <a:ext cx="29908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школа искусств №1 им. Ю.И. Янкелевича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4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>
            <a:spLocks noGrp="1"/>
          </p:cNvSpPr>
          <p:nvPr>
            <p:ph type="title"/>
          </p:nvPr>
        </p:nvSpPr>
        <p:spPr>
          <a:xfrm>
            <a:off x="252887" y="13191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инициативы художников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Google Shape;102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 dirty="0"/>
          </a:p>
        </p:txBody>
      </p:sp>
      <p:pic>
        <p:nvPicPr>
          <p:cNvPr id="2050" name="Picture 2" descr="https://iaoo.ru/files/image/window_omsk/ris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766" y="918201"/>
            <a:ext cx="1984392" cy="276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220" y="1658047"/>
            <a:ext cx="1815582" cy="33987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341" y="856361"/>
            <a:ext cx="4287005" cy="282411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252887" y="3832220"/>
            <a:ext cx="4455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Омские художники в редакции газеты «Омская правда», в нижнем ряду слева: К.П. Белов и Т.П. Козлов). 1947 г.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xfrm>
            <a:off x="311700" y="20297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функция искусства во время войны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Google Shape;109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95" y="869575"/>
            <a:ext cx="3183311" cy="217029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1295" y="1293486"/>
            <a:ext cx="4167923" cy="303121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594" y="3112068"/>
            <a:ext cx="3183311" cy="1941819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>
            <a:spLocks noGrp="1"/>
          </p:cNvSpPr>
          <p:nvPr>
            <p:ph type="title"/>
          </p:nvPr>
        </p:nvSpPr>
        <p:spPr>
          <a:xfrm>
            <a:off x="311700" y="15265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Архитектурные изменения Омска в годы войны</a:t>
            </a:r>
            <a:endParaRPr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Google Shape;116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54" y="959222"/>
            <a:ext cx="2916776" cy="20260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654" y="2985246"/>
            <a:ext cx="2916776" cy="176131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0409" y="1241843"/>
            <a:ext cx="4611891" cy="282813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81</TotalTime>
  <Words>286</Words>
  <Application>Microsoft Office PowerPoint</Application>
  <PresentationFormat>Экран (16:9)</PresentationFormat>
  <Paragraphs>45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 Light</vt:lpstr>
      <vt:lpstr>Times New Roman</vt:lpstr>
      <vt:lpstr>Метрополия</vt:lpstr>
      <vt:lpstr>Презентация PowerPoint</vt:lpstr>
      <vt:lpstr>Цель</vt:lpstr>
      <vt:lpstr>Актуальность исследования</vt:lpstr>
      <vt:lpstr>Влияние войны на культурные учреждения Омска</vt:lpstr>
      <vt:lpstr>Влияние войны на культурные учреждения Омска</vt:lpstr>
      <vt:lpstr>Влияние войны на культурные учреждения Омска</vt:lpstr>
      <vt:lpstr>Творческие инициативы художников</vt:lpstr>
      <vt:lpstr>Социальная функция искусства во время войны</vt:lpstr>
      <vt:lpstr>Архитектурные изменения Омска в годы войны</vt:lpstr>
      <vt:lpstr>Документальное наследие: источники информации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войны на культуру и искусство Омска</dc:title>
  <dc:creator>ANARA</dc:creator>
  <cp:lastModifiedBy>ANARA</cp:lastModifiedBy>
  <cp:revision>11</cp:revision>
  <dcterms:modified xsi:type="dcterms:W3CDTF">2024-12-09T06:21:53Z</dcterms:modified>
</cp:coreProperties>
</file>